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ED6869-E450-4512-92F3-53B47AE73C0B}" type="datetimeFigureOut">
              <a:rPr lang="en-US" smtClean="0"/>
              <a:t>2/13/2023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F2A0B29-898F-4C0F-A395-505F6D94636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39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D6869-E450-4512-92F3-53B47AE73C0B}"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0B29-898F-4C0F-A395-505F6D94636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764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D6869-E450-4512-92F3-53B47AE73C0B}"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0B29-898F-4C0F-A395-505F6D94636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671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D6869-E450-4512-92F3-53B47AE73C0B}"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0B29-898F-4C0F-A395-505F6D94636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927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ED6869-E450-4512-92F3-53B47AE73C0B}"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0B29-898F-4C0F-A395-505F6D94636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77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ED6869-E450-4512-92F3-53B47AE73C0B}"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A0B29-898F-4C0F-A395-505F6D94636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259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ED6869-E450-4512-92F3-53B47AE73C0B}"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A0B29-898F-4C0F-A395-505F6D94636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619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ED6869-E450-4512-92F3-53B47AE73C0B}"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A0B29-898F-4C0F-A395-505F6D94636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495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D6869-E450-4512-92F3-53B47AE73C0B}"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A0B29-898F-4C0F-A395-505F6D94636B}" type="slidenum">
              <a:rPr lang="en-US" smtClean="0"/>
              <a:t>‹#›</a:t>
            </a:fld>
            <a:endParaRPr lang="en-US"/>
          </a:p>
        </p:txBody>
      </p:sp>
    </p:spTree>
    <p:extLst>
      <p:ext uri="{BB962C8B-B14F-4D97-AF65-F5344CB8AC3E}">
        <p14:creationId xmlns:p14="http://schemas.microsoft.com/office/powerpoint/2010/main" val="100725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ED6869-E450-4512-92F3-53B47AE73C0B}"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A0B29-898F-4C0F-A395-505F6D94636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24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BED6869-E450-4512-92F3-53B47AE73C0B}" type="datetimeFigureOut">
              <a:rPr lang="en-US" smtClean="0"/>
              <a:t>2/13/2023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F2A0B29-898F-4C0F-A395-505F6D94636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6970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BED6869-E450-4512-92F3-53B47AE73C0B}" type="datetimeFigureOut">
              <a:rPr lang="en-US" smtClean="0"/>
              <a:t>2/13/2023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2A0B29-898F-4C0F-A395-505F6D94636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550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08F6-ED7B-AC0E-4B2E-E6A21907B4D7}"/>
              </a:ext>
            </a:extLst>
          </p:cNvPr>
          <p:cNvSpPr>
            <a:spLocks noGrp="1"/>
          </p:cNvSpPr>
          <p:nvPr>
            <p:ph type="ctrTitle"/>
          </p:nvPr>
        </p:nvSpPr>
        <p:spPr/>
        <p:txBody>
          <a:bodyPr>
            <a:normAutofit/>
          </a:bodyPr>
          <a:lstStyle/>
          <a:p>
            <a:r>
              <a:rPr lang="en-US" sz="4800" b="1" dirty="0">
                <a:effectLst/>
                <a:latin typeface="Times New Roman" panose="02020603050405020304" pitchFamily="18" charset="0"/>
                <a:ea typeface="Calibri" panose="020F0502020204030204" pitchFamily="34" charset="0"/>
                <a:cs typeface="Cordia New" panose="020B0304020202020204" pitchFamily="34" charset="-34"/>
              </a:rPr>
              <a:t>Probability Sampling</a:t>
            </a:r>
            <a:endParaRPr lang="en-US" sz="4800" dirty="0"/>
          </a:p>
        </p:txBody>
      </p:sp>
    </p:spTree>
    <p:extLst>
      <p:ext uri="{BB962C8B-B14F-4D97-AF65-F5344CB8AC3E}">
        <p14:creationId xmlns:p14="http://schemas.microsoft.com/office/powerpoint/2010/main" val="51418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A972-3142-8241-03E7-758CCAE6A369}"/>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Probability Sampling</a:t>
            </a:r>
            <a:endParaRPr lang="en-US" dirty="0"/>
          </a:p>
        </p:txBody>
      </p:sp>
      <p:sp>
        <p:nvSpPr>
          <p:cNvPr id="3" name="Content Placeholder 2">
            <a:extLst>
              <a:ext uri="{FF2B5EF4-FFF2-40B4-BE49-F238E27FC236}">
                <a16:creationId xmlns:a16="http://schemas.microsoft.com/office/drawing/2014/main" id="{20B137F1-98C0-EBCF-F37A-B7A43D6654D1}"/>
              </a:ext>
            </a:extLst>
          </p:cNvPr>
          <p:cNvSpPr>
            <a:spLocks noGrp="1"/>
          </p:cNvSpPr>
          <p:nvPr>
            <p:ph idx="1"/>
          </p:nvPr>
        </p:nvSpPr>
        <p:spPr/>
        <p:txBody>
          <a:bodyPr>
            <a:normAutofit fontScale="92500" lnSpcReduction="10000"/>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The probability sampling method utilizes some form of random selection. In this method, all the eligible individuals have a chance of selecting the sample from the whole sample space. This method is more time consuming and expensive than the non-probability sampling method. The benefit of using probability sampling is that it guarantees the sample that should be the representative of the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204033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D9E65-A3DD-6087-178A-5995DC34B9C4}"/>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Probability Sampling Types</a:t>
            </a:r>
            <a:endParaRPr lang="en-US" dirty="0"/>
          </a:p>
        </p:txBody>
      </p:sp>
      <p:sp>
        <p:nvSpPr>
          <p:cNvPr id="3" name="Content Placeholder 2">
            <a:extLst>
              <a:ext uri="{FF2B5EF4-FFF2-40B4-BE49-F238E27FC236}">
                <a16:creationId xmlns:a16="http://schemas.microsoft.com/office/drawing/2014/main" id="{19FABB00-3904-4D95-2F6B-EB2E53FDC258}"/>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Probability Sampling methods are further classified into different types, such as simple random sampling, systematic sampling, stratified sampling, Multistage sampling and cluster sampling,  </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404439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DC302-35E7-0CF8-26D7-C412259F4E57}"/>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Simple Random Sampling</a:t>
            </a:r>
            <a:endParaRPr lang="en-US" dirty="0"/>
          </a:p>
        </p:txBody>
      </p:sp>
      <p:sp>
        <p:nvSpPr>
          <p:cNvPr id="3" name="Content Placeholder 2">
            <a:extLst>
              <a:ext uri="{FF2B5EF4-FFF2-40B4-BE49-F238E27FC236}">
                <a16:creationId xmlns:a16="http://schemas.microsoft.com/office/drawing/2014/main" id="{86CF6EA0-884C-07F6-1B11-471DA880FF72}"/>
              </a:ext>
            </a:extLst>
          </p:cNvPr>
          <p:cNvSpPr>
            <a:spLocks noGrp="1"/>
          </p:cNvSpPr>
          <p:nvPr>
            <p:ph idx="1"/>
          </p:nvPr>
        </p:nvSpPr>
        <p:spPr/>
        <p:txBody>
          <a:bodyPr>
            <a:normAutofit fontScale="92500" lnSpcReduction="20000"/>
          </a:bodyPr>
          <a:lstStyle/>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Cordia New" panose="020B0304020202020204" pitchFamily="34" charset="-34"/>
              </a:rPr>
              <a:t>In simple random sampling technique, every item in the population has an equal and likely chance of being selected in the sample. Since the item selection entirely depends on the chance, this method is known as “Method of chance Selection”. As the sample size is large, and the item is chosen randomly, it is known as “Representative Sampling”.</a:t>
            </a: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372909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0611-6201-B859-8738-0E36CC237AA3}"/>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Systematic Sampling</a:t>
            </a:r>
            <a:endParaRPr lang="en-US" dirty="0"/>
          </a:p>
        </p:txBody>
      </p:sp>
      <p:sp>
        <p:nvSpPr>
          <p:cNvPr id="3" name="Content Placeholder 2">
            <a:extLst>
              <a:ext uri="{FF2B5EF4-FFF2-40B4-BE49-F238E27FC236}">
                <a16:creationId xmlns:a16="http://schemas.microsoft.com/office/drawing/2014/main" id="{64839FF9-5739-E73A-A2ED-0693AE4F717E}"/>
              </a:ext>
            </a:extLst>
          </p:cNvPr>
          <p:cNvSpPr>
            <a:spLocks noGrp="1"/>
          </p:cNvSpPr>
          <p:nvPr>
            <p:ph idx="1"/>
          </p:nvPr>
        </p:nvSpPr>
        <p:spPr/>
        <p:txBody>
          <a:bodyPr>
            <a:normAutofit lnSpcReduction="10000"/>
          </a:bodyPr>
          <a:lstStyle/>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Cordia New" panose="020B0304020202020204" pitchFamily="34" charset="-34"/>
              </a:rPr>
              <a:t>In the systematic sampling method, the items are selected from the target population by selecting the random selection point and selecting the other methods after a fixed sample interval. It is calculated by dividing the total population size by the desired population size.</a:t>
            </a: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600" dirty="0"/>
          </a:p>
        </p:txBody>
      </p:sp>
    </p:spTree>
    <p:extLst>
      <p:ext uri="{BB962C8B-B14F-4D97-AF65-F5344CB8AC3E}">
        <p14:creationId xmlns:p14="http://schemas.microsoft.com/office/powerpoint/2010/main" val="298614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F90E-E94B-92F2-4815-40264C71DA36}"/>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Stratified Sampling</a:t>
            </a:r>
            <a:endParaRPr lang="en-US" dirty="0"/>
          </a:p>
        </p:txBody>
      </p:sp>
      <p:sp>
        <p:nvSpPr>
          <p:cNvPr id="3" name="Content Placeholder 2">
            <a:extLst>
              <a:ext uri="{FF2B5EF4-FFF2-40B4-BE49-F238E27FC236}">
                <a16:creationId xmlns:a16="http://schemas.microsoft.com/office/drawing/2014/main" id="{C67A061C-862A-DB33-E325-267994A7AD82}"/>
              </a:ext>
            </a:extLst>
          </p:cNvPr>
          <p:cNvSpPr>
            <a:spLocks noGrp="1"/>
          </p:cNvSpPr>
          <p:nvPr>
            <p:ph idx="1"/>
          </p:nvPr>
        </p:nvSpPr>
        <p:spPr/>
        <p:txBody>
          <a:bodyPr>
            <a:normAutofit fontScale="92500"/>
          </a:bodyPr>
          <a:lstStyle/>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Cordia New" panose="020B0304020202020204" pitchFamily="34" charset="-34"/>
              </a:rPr>
              <a:t>In a stratified sampling method, the total population is divided into smaller groups to complete the sampling process. The small group is formed based on a few characteristics in the population. After separating the population into a smaller group, the statisticians randomly select the sample.</a:t>
            </a: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endParaRPr lang="en-US" sz="3600" dirty="0"/>
          </a:p>
        </p:txBody>
      </p:sp>
    </p:spTree>
    <p:extLst>
      <p:ext uri="{BB962C8B-B14F-4D97-AF65-F5344CB8AC3E}">
        <p14:creationId xmlns:p14="http://schemas.microsoft.com/office/powerpoint/2010/main" val="220144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30E-FA8E-763D-2173-87D21DC2E300}"/>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Cluster Sampling</a:t>
            </a:r>
            <a:endParaRPr lang="en-US" dirty="0"/>
          </a:p>
        </p:txBody>
      </p:sp>
      <p:sp>
        <p:nvSpPr>
          <p:cNvPr id="3" name="Content Placeholder 2">
            <a:extLst>
              <a:ext uri="{FF2B5EF4-FFF2-40B4-BE49-F238E27FC236}">
                <a16:creationId xmlns:a16="http://schemas.microsoft.com/office/drawing/2014/main" id="{E8AF8448-4B04-0FEC-40F5-30174B202F49}"/>
              </a:ext>
            </a:extLst>
          </p:cNvPr>
          <p:cNvSpPr>
            <a:spLocks noGrp="1"/>
          </p:cNvSpPr>
          <p:nvPr>
            <p:ph idx="1"/>
          </p:nvPr>
        </p:nvSpPr>
        <p:spPr/>
        <p:txBody>
          <a:bodyPr>
            <a:normAutofit fontScale="92500"/>
          </a:bodyPr>
          <a:lstStyle/>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Cordia New" panose="020B0304020202020204" pitchFamily="34" charset="-34"/>
              </a:rPr>
              <a:t>In the clustered sampling method, the cluster or group of people are formed from the population set. The group has similar significatory characteristics. Also, they have an equal chance of being a part of the sample. This method uses simple random sampling for the cluster of population.</a:t>
            </a: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600" dirty="0"/>
          </a:p>
        </p:txBody>
      </p:sp>
    </p:spTree>
    <p:extLst>
      <p:ext uri="{BB962C8B-B14F-4D97-AF65-F5344CB8AC3E}">
        <p14:creationId xmlns:p14="http://schemas.microsoft.com/office/powerpoint/2010/main" val="262415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E1772-D554-A0CC-2450-7F23E6306C34}"/>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Multistage Sampling</a:t>
            </a:r>
            <a:endParaRPr lang="en-US" dirty="0"/>
          </a:p>
        </p:txBody>
      </p:sp>
      <p:sp>
        <p:nvSpPr>
          <p:cNvPr id="3" name="Content Placeholder 2">
            <a:extLst>
              <a:ext uri="{FF2B5EF4-FFF2-40B4-BE49-F238E27FC236}">
                <a16:creationId xmlns:a16="http://schemas.microsoft.com/office/drawing/2014/main" id="{B145C8B2-3695-4057-E519-F62D48621731}"/>
              </a:ext>
            </a:extLst>
          </p:cNvPr>
          <p:cNvSpPr>
            <a:spLocks noGrp="1"/>
          </p:cNvSpPr>
          <p:nvPr>
            <p:ph idx="1"/>
          </p:nvPr>
        </p:nvSpPr>
        <p:spPr/>
        <p:txBody>
          <a:bodyPr>
            <a:normAutofit fontScale="92500" lnSpcReduction="10000"/>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Multistage sampling is defined as a sampling method that divides the population into groups (or clusters) for conducting research. It is a complex form of cluster sampling, sometimes, also known as multistage cluster sampling. During this sampling method, significant clusters of the selected people are split into sub-groups at various stages to make it simpler for primary data collection.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390473085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TotalTime>
  <Words>396</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Times New Roman</vt:lpstr>
      <vt:lpstr>Gallery</vt:lpstr>
      <vt:lpstr>Probability Sampling</vt:lpstr>
      <vt:lpstr>Probability Sampling</vt:lpstr>
      <vt:lpstr>Probability Sampling Types</vt:lpstr>
      <vt:lpstr>Simple Random Sampling</vt:lpstr>
      <vt:lpstr>Systematic Sampling</vt:lpstr>
      <vt:lpstr>Stratified Sampling</vt:lpstr>
      <vt:lpstr>Cluster Sampling</vt:lpstr>
      <vt:lpstr>Multistage Sampling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Sampling</dc:title>
  <dc:creator>Ananya Priya</dc:creator>
  <cp:lastModifiedBy>Ananya Priya</cp:lastModifiedBy>
  <cp:revision>1</cp:revision>
  <dcterms:created xsi:type="dcterms:W3CDTF">2023-02-13T04:35:33Z</dcterms:created>
  <dcterms:modified xsi:type="dcterms:W3CDTF">2023-02-13T04:37:53Z</dcterms:modified>
</cp:coreProperties>
</file>